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86" r:id="rId8"/>
    <p:sldId id="261" r:id="rId9"/>
    <p:sldId id="262" r:id="rId10"/>
    <p:sldId id="290" r:id="rId11"/>
    <p:sldId id="287" r:id="rId12"/>
    <p:sldId id="294" r:id="rId13"/>
    <p:sldId id="292" r:id="rId14"/>
    <p:sldId id="291" r:id="rId15"/>
    <p:sldId id="289" r:id="rId16"/>
    <p:sldId id="295" r:id="rId17"/>
    <p:sldId id="28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730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10/24/2021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10/24/2021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he-IL" dirty="0"/>
              <a:t>אפליקציית תיירות מקומית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he-IL" dirty="0"/>
              <a:t>מגישה: נעה ישראלי</a:t>
            </a:r>
          </a:p>
          <a:p>
            <a:pPr marL="0" indent="0" algn="r">
              <a:buNone/>
            </a:pPr>
            <a:r>
              <a:rPr lang="he-IL" dirty="0"/>
              <a:t>מנחה: ד"ר איאד סולימאן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B270A-74EF-4B8C-B4EB-BBBE59DD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61" y="279155"/>
            <a:ext cx="6176108" cy="978729"/>
          </a:xfrm>
        </p:spPr>
        <p:txBody>
          <a:bodyPr/>
          <a:lstStyle/>
          <a:p>
            <a:pPr algn="r" rtl="1"/>
            <a:r>
              <a:rPr lang="he-IL" dirty="0"/>
              <a:t>דוגמה להוספת ביקורת על מדריך ע"י שימוש ב-</a:t>
            </a:r>
            <a:r>
              <a:rPr lang="en-US" dirty="0"/>
              <a:t>Service</a:t>
            </a:r>
            <a:r>
              <a:rPr lang="he-IL" dirty="0"/>
              <a:t> ועדכון מיידי ב-</a:t>
            </a:r>
            <a:r>
              <a:rPr lang="en-US" dirty="0"/>
              <a:t>DB</a:t>
            </a:r>
            <a:r>
              <a:rPr lang="he-IL" dirty="0"/>
              <a:t>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34E70-86CF-4BE7-B0B4-1B2F53E6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3B3A1-A40C-4160-9F64-BD6D221C9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4008"/>
            <a:ext cx="6559063" cy="3540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BFA6D-790A-47DC-AD2B-F0C407E78DEB}"/>
              </a:ext>
            </a:extLst>
          </p:cNvPr>
          <p:cNvSpPr txBox="1"/>
          <p:nvPr/>
        </p:nvSpPr>
        <p:spPr>
          <a:xfrm>
            <a:off x="0" y="1386280"/>
            <a:ext cx="366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guide-profile.component.ts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C532BB-ADED-47CD-8D5E-7ABCD1736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36" y="1635953"/>
            <a:ext cx="5775875" cy="459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6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5A9CE-995C-4081-B71E-B2BAF2605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6485218" cy="757130"/>
          </a:xfrm>
        </p:spPr>
        <p:txBody>
          <a:bodyPr/>
          <a:lstStyle/>
          <a:p>
            <a:pPr algn="r"/>
            <a:r>
              <a:rPr lang="he-IL" sz="4800" dirty="0"/>
              <a:t>דוגמה לדף כניסה: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BB83A7-76D1-404F-8D0B-7277F3734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BB120-FA39-4507-9826-DB795249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507467"/>
            <a:ext cx="10341470" cy="4990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4116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208" y="490172"/>
            <a:ext cx="8054730" cy="757130"/>
          </a:xfrm>
        </p:spPr>
        <p:txBody>
          <a:bodyPr/>
          <a:lstStyle/>
          <a:p>
            <a:pPr algn="ctr"/>
            <a:r>
              <a:rPr lang="he-IL" sz="4800" dirty="0"/>
              <a:t>דוגמאות לדף כניסה לאתר: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790F31-83E9-402F-A594-1ACAC553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75657"/>
            <a:ext cx="10471517" cy="49921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510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208" y="490172"/>
            <a:ext cx="8054730" cy="757130"/>
          </a:xfrm>
        </p:spPr>
        <p:txBody>
          <a:bodyPr/>
          <a:lstStyle/>
          <a:p>
            <a:pPr algn="ctr"/>
            <a:r>
              <a:rPr lang="he-IL" sz="4800" dirty="0"/>
              <a:t>דוגמא לדף פרופיל של מדריך: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2C643-DDFF-4F08-AD57-038E8AA8C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7" y="1518236"/>
            <a:ext cx="10171409" cy="484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37669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pPr algn="ctr"/>
            <a:r>
              <a:rPr lang="he-IL" sz="4800"/>
              <a:t>טכנולוגיות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436AEA6-189E-482A-8332-41871019F386}"/>
              </a:ext>
            </a:extLst>
          </p:cNvPr>
          <p:cNvSpPr txBox="1">
            <a:spLocks/>
          </p:cNvSpPr>
          <p:nvPr/>
        </p:nvSpPr>
        <p:spPr>
          <a:xfrm>
            <a:off x="9456037" y="1681163"/>
            <a:ext cx="2202563" cy="823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e-IL" sz="3200" dirty="0"/>
              <a:t>צד שרת:</a:t>
            </a:r>
            <a:endParaRPr lang="en-US" sz="3200" dirty="0"/>
          </a:p>
        </p:txBody>
      </p:sp>
      <p:pic>
        <p:nvPicPr>
          <p:cNvPr id="15" name="Picture 36">
            <a:extLst>
              <a:ext uri="{FF2B5EF4-FFF2-40B4-BE49-F238E27FC236}">
                <a16:creationId xmlns:a16="http://schemas.microsoft.com/office/drawing/2014/main" id="{C351DEDC-73A8-4E37-A8CA-D72A6FF8F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815" y="1569249"/>
            <a:ext cx="2202563" cy="757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919E34-9E70-48FB-8B95-DAC32B00FF55}"/>
              </a:ext>
            </a:extLst>
          </p:cNvPr>
          <p:cNvCxnSpPr>
            <a:cxnSpLocks/>
          </p:cNvCxnSpPr>
          <p:nvPr/>
        </p:nvCxnSpPr>
        <p:spPr>
          <a:xfrm flipV="1">
            <a:off x="410301" y="2503883"/>
            <a:ext cx="11424145" cy="33449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0EA8CCC-E418-42CC-AA48-95727AFC2D3A}"/>
              </a:ext>
            </a:extLst>
          </p:cNvPr>
          <p:cNvSpPr txBox="1">
            <a:spLocks/>
          </p:cNvSpPr>
          <p:nvPr/>
        </p:nvSpPr>
        <p:spPr>
          <a:xfrm>
            <a:off x="9456037" y="2795684"/>
            <a:ext cx="2202563" cy="823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e-IL" sz="3200" dirty="0"/>
              <a:t>צד לקוח:</a:t>
            </a:r>
            <a:endParaRPr lang="en-US" sz="3200" dirty="0"/>
          </a:p>
        </p:txBody>
      </p:sp>
      <p:pic>
        <p:nvPicPr>
          <p:cNvPr id="22" name="Picture 8" descr="Learn Bootstrap Tutorial - JavaTpoint">
            <a:extLst>
              <a:ext uri="{FF2B5EF4-FFF2-40B4-BE49-F238E27FC236}">
                <a16:creationId xmlns:a16="http://schemas.microsoft.com/office/drawing/2014/main" id="{1B8F84BA-39D0-4FFE-9E4B-D2995E92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088" y="2805929"/>
            <a:ext cx="1111290" cy="1111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32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C70B91F3-9015-4C48-9721-8BC75C7E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2795681"/>
            <a:ext cx="1896739" cy="1111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Angular. How to start project using CLI | by Tet Volkova | Medium">
            <a:extLst>
              <a:ext uri="{FF2B5EF4-FFF2-40B4-BE49-F238E27FC236}">
                <a16:creationId xmlns:a16="http://schemas.microsoft.com/office/drawing/2014/main" id="{916A80E0-8796-4CF7-BF17-CD137F7C2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15" y="2795682"/>
            <a:ext cx="2222578" cy="1111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6A3FEC-EB26-4178-84D6-44D4AFF8540A}"/>
              </a:ext>
            </a:extLst>
          </p:cNvPr>
          <p:cNvCxnSpPr>
            <a:cxnSpLocks/>
          </p:cNvCxnSpPr>
          <p:nvPr/>
        </p:nvCxnSpPr>
        <p:spPr>
          <a:xfrm>
            <a:off x="410301" y="4320668"/>
            <a:ext cx="11389946" cy="1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13BF1493-04F1-4C4D-B4AA-7FC790CB3BA1}"/>
              </a:ext>
            </a:extLst>
          </p:cNvPr>
          <p:cNvSpPr txBox="1">
            <a:spLocks/>
          </p:cNvSpPr>
          <p:nvPr/>
        </p:nvSpPr>
        <p:spPr>
          <a:xfrm>
            <a:off x="9456036" y="4499481"/>
            <a:ext cx="2202563" cy="8239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e-IL" sz="3200" dirty="0"/>
              <a:t>אחסון:</a:t>
            </a:r>
            <a:endParaRPr lang="en-US" sz="3200" dirty="0"/>
          </a:p>
        </p:txBody>
      </p:sp>
      <p:pic>
        <p:nvPicPr>
          <p:cNvPr id="1030" name="Picture 6" descr="Firebase Android Series: Firestore | by Francisco García Sierra |  ProAndroidDev">
            <a:extLst>
              <a:ext uri="{FF2B5EF4-FFF2-40B4-BE49-F238E27FC236}">
                <a16:creationId xmlns:a16="http://schemas.microsoft.com/office/drawing/2014/main" id="{3112396C-820B-41E8-8769-48B261DF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105" y="4574834"/>
            <a:ext cx="2492273" cy="767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5759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he-IL" dirty="0"/>
              <a:t>כבר קרה לכם שהגעתם למקום חדש בחו"ל או בארץ ולא ידעתם היכן כדאי לבקר?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pPr algn="ctr"/>
            <a:r>
              <a:rPr lang="he-IL" sz="4800" dirty="0"/>
              <a:t>הקדמה</a:t>
            </a:r>
            <a:endParaRPr lang="en-US" sz="4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284" y="1616593"/>
            <a:ext cx="6718300" cy="4093243"/>
          </a:xfrm>
        </p:spPr>
        <p:txBody>
          <a:bodyPr/>
          <a:lstStyle/>
          <a:p>
            <a:pPr algn="r" rtl="1"/>
            <a:r>
              <a:rPr lang="he-IL" sz="1800" dirty="0"/>
              <a:t>בפרוייקט זה מוצגת אפליקציית </a:t>
            </a:r>
            <a:r>
              <a:rPr lang="en-US" sz="1800" dirty="0"/>
              <a:t>web</a:t>
            </a:r>
            <a:r>
              <a:rPr lang="he-IL" sz="1800" dirty="0"/>
              <a:t> שנועדה לתווך בין מגוון רחב של אנשים שרוצים לטייל ולתייר בעולם לבין אנשים מקומיים שרוצים להדריך אותם בנושאים שונים.</a:t>
            </a:r>
          </a:p>
          <a:p>
            <a:pPr algn="r" rtl="1"/>
            <a:r>
              <a:rPr lang="he-IL" sz="1800" dirty="0"/>
              <a:t>האפליקצייה נוצרה בעקבות כך שהרבה פעמים כאשר מגיעים בתור תיירים למקום לא מוכר קשה מאוד לדעת בדיוק לאן ללכת ומה כדאי לראות באיזור. </a:t>
            </a:r>
          </a:p>
          <a:p>
            <a:pPr algn="r" rtl="1"/>
            <a:r>
              <a:rPr lang="he-IL" sz="1800" dirty="0"/>
              <a:t>האפליקציה נותנת ממשק פשוט לתקשורת בין מדריך לתייר ומציאת הדרכה בחו"ל או בארץ בעזרת מילוי של פרטים בסיסיים ורצונות (גם מצד המדריך וגם מצד התייר)</a:t>
            </a:r>
          </a:p>
          <a:p>
            <a:pPr algn="r" rtl="1"/>
            <a:r>
              <a:rPr lang="he-IL" sz="1800" dirty="0"/>
              <a:t> האפליקצייה מאפשרת לכל בן אדם שמעוניין בכך להדריך או להיות מודרך באיזור בו הוא נמצא ע"י כמה פעולות פשוטות.</a:t>
            </a:r>
          </a:p>
          <a:p>
            <a:pPr algn="r" rtl="1"/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17146" y="534133"/>
            <a:ext cx="11214100" cy="757130"/>
          </a:xfrm>
        </p:spPr>
        <p:txBody>
          <a:bodyPr/>
          <a:lstStyle/>
          <a:p>
            <a:pPr algn="ctr"/>
            <a:r>
              <a:rPr lang="he-IL" sz="4800" dirty="0"/>
              <a:t>מטרת הפרויקט</a:t>
            </a:r>
            <a:endParaRPr lang="en-US" sz="4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9284" y="1616593"/>
            <a:ext cx="6718300" cy="4093243"/>
          </a:xfrm>
        </p:spPr>
        <p:txBody>
          <a:bodyPr/>
          <a:lstStyle/>
          <a:p>
            <a:pPr algn="r" rtl="1"/>
            <a:r>
              <a:rPr lang="he-IL" sz="2400" dirty="0"/>
              <a:t>להפוך את החווית התיירות במדינה זרה לנוחה יותר על ידי תיווך בין מקומיים לתיירים</a:t>
            </a:r>
          </a:p>
          <a:p>
            <a:pPr algn="r" rtl="1"/>
            <a:r>
              <a:rPr lang="he-IL" sz="2400" dirty="0"/>
              <a:t>לאפשר לאנשים שמתגוררים במקומות מתוירים בעולם לתת מהידע שלהם לציבור הרחב</a:t>
            </a:r>
          </a:p>
          <a:p>
            <a:pPr algn="r" rtl="1"/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73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pPr algn="ctr"/>
            <a:r>
              <a:rPr lang="he-IL" sz="4800" dirty="0"/>
              <a:t>דרישות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algn="r"/>
            <a:r>
              <a:rPr lang="he-IL" u="sng" dirty="0"/>
              <a:t>משתמש הנרשם כתייר:</a:t>
            </a:r>
            <a:endParaRPr lang="en-US" u="sn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he-IL" u="sng" dirty="0"/>
              <a:t>משתמש הנרשם כמדריך:</a:t>
            </a:r>
            <a:endParaRPr lang="en-US" u="sn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444499" y="2219325"/>
            <a:ext cx="5157787" cy="3684588"/>
          </a:xfrm>
        </p:spPr>
        <p:txBody>
          <a:bodyPr/>
          <a:lstStyle/>
          <a:p>
            <a:pPr algn="r" rtl="1"/>
            <a:r>
              <a:rPr lang="he-IL" dirty="0"/>
              <a:t>הרשמה לאתר ומענה על שאלות בסיסיות על מנת לסווג את סוג התיירות, שפה, וגודל קבוצת התיירים שעמו. </a:t>
            </a:r>
          </a:p>
          <a:p>
            <a:pPr algn="r" rtl="1"/>
            <a:r>
              <a:rPr lang="he-IL" dirty="0"/>
              <a:t>מתן ביקורת בונה על המדריך לאחר סיום סיור מוצלח.</a:t>
            </a:r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he-IL" u="sng" dirty="0"/>
              <a:t>הפלטפורמה תאפשר:</a:t>
            </a:r>
          </a:p>
          <a:p>
            <a:pPr algn="r" rtl="1"/>
            <a:r>
              <a:rPr lang="he-IL" dirty="0"/>
              <a:t>אלגוריתם להתאמה מדויקת בין דרישות התייר לבין המדריכים המתאימים והמדורגים ביותר</a:t>
            </a:r>
          </a:p>
          <a:p>
            <a:pPr algn="r" rtl="1"/>
            <a:r>
              <a:rPr lang="he-IL" dirty="0"/>
              <a:t>עדכון של פרטי התיירות במידה ורוצים לשנות</a:t>
            </a:r>
          </a:p>
          <a:p>
            <a:pPr algn="r" rtl="1"/>
            <a:r>
              <a:rPr lang="he-IL" dirty="0"/>
              <a:t>עיון במדריכים המדורגים ביותר באתר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475412" y="2219325"/>
            <a:ext cx="5183188" cy="3684588"/>
          </a:xfrm>
        </p:spPr>
        <p:txBody>
          <a:bodyPr/>
          <a:lstStyle/>
          <a:p>
            <a:pPr algn="r" rtl="1"/>
            <a:r>
              <a:rPr lang="he-IL" dirty="0"/>
              <a:t>הרשמה לאתר ומענה על שאלות בסיסיות על מנת לסווג מה רוצה להדריך, שפות אותן מדבר, האם מחזיק רכב למטרות הדרכה וכמובן תעודת יושר. </a:t>
            </a:r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he-IL" u="sng" dirty="0"/>
              <a:t>הפלטפורמה תאפשר:</a:t>
            </a:r>
          </a:p>
          <a:p>
            <a:pPr algn="r" rtl="1"/>
            <a:r>
              <a:rPr lang="he-IL" dirty="0"/>
              <a:t>עדכון של פרטי ההדרכה במידה ורוצה לשנות.</a:t>
            </a:r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57130"/>
          </a:xfrm>
        </p:spPr>
        <p:txBody>
          <a:bodyPr/>
          <a:lstStyle/>
          <a:p>
            <a:pPr algn="ctr"/>
            <a:r>
              <a:rPr lang="he-IL" sz="4800" dirty="0"/>
              <a:t>מבנה האתר</a:t>
            </a:r>
            <a:endParaRPr lang="en-US" sz="4800" dirty="0"/>
          </a:p>
        </p:txBody>
      </p:sp>
      <p:pic>
        <p:nvPicPr>
          <p:cNvPr id="25" name="Picture Placeholder 24" descr="Bar chart">
            <a:extLst>
              <a:ext uri="{FF2B5EF4-FFF2-40B4-BE49-F238E27FC236}">
                <a16:creationId xmlns:a16="http://schemas.microsoft.com/office/drawing/2014/main" id="{C03AAFA7-022A-47F8-9DA1-7DC3897D1E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3" b="63"/>
          <a:stretch>
            <a:fillRect/>
          </a:stretch>
        </p:blipFill>
        <p:spPr>
          <a:xfrm>
            <a:off x="978212" y="2096716"/>
            <a:ext cx="1259505" cy="125950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82206B1-586F-4254-9B36-D06C4E294AC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he-IL" sz="1600" dirty="0"/>
              <a:t>התאמה אישית של הממשק לתייר או מדריך לפי סוג המשתמש שמתחבר בעמוד ההתחברות</a:t>
            </a:r>
            <a:endParaRPr lang="en-US" sz="1600" dirty="0"/>
          </a:p>
        </p:txBody>
      </p:sp>
      <p:pic>
        <p:nvPicPr>
          <p:cNvPr id="27" name="Picture Placeholder 26" descr="Clock">
            <a:extLst>
              <a:ext uri="{FF2B5EF4-FFF2-40B4-BE49-F238E27FC236}">
                <a16:creationId xmlns:a16="http://schemas.microsoft.com/office/drawing/2014/main" id="{6F737161-FE67-434D-A781-59EDB9EDCB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710265" y="2169495"/>
            <a:ext cx="1259505" cy="1259505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B924A29-3538-4A3F-82A6-D2A7538C21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he-IL" sz="1600" dirty="0"/>
              <a:t>אלגוריתם חיפוש מהיר להתאמה בין תייר למדריך</a:t>
            </a:r>
            <a:endParaRPr lang="en-US" sz="1600" dirty="0"/>
          </a:p>
        </p:txBody>
      </p:sp>
      <p:pic>
        <p:nvPicPr>
          <p:cNvPr id="29" name="Picture Placeholder 28" descr="Microscope">
            <a:extLst>
              <a:ext uri="{FF2B5EF4-FFF2-40B4-BE49-F238E27FC236}">
                <a16:creationId xmlns:a16="http://schemas.microsoft.com/office/drawing/2014/main" id="{9E5BF01B-21D6-4D43-9CAE-0298685C1A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8F0371-4F69-4131-91BF-9AB99E6EE8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he-IL" sz="1600" dirty="0"/>
              <a:t>הרשמה מפורטת על מנת ליצור דיוק מירבי של התאמה</a:t>
            </a:r>
            <a:endParaRPr lang="en-US" sz="1600" dirty="0"/>
          </a:p>
        </p:txBody>
      </p:sp>
      <p:pic>
        <p:nvPicPr>
          <p:cNvPr id="31" name="Picture Placeholder 30" descr="Magnifying glass">
            <a:extLst>
              <a:ext uri="{FF2B5EF4-FFF2-40B4-BE49-F238E27FC236}">
                <a16:creationId xmlns:a16="http://schemas.microsoft.com/office/drawing/2014/main" id="{089E8AB6-C16E-4752-810F-8F98DB929D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258350" y="2140321"/>
            <a:ext cx="1259505" cy="1259505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8CACAF1-61EA-4605-A8FE-2EEE752B49F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rtl="1"/>
            <a:r>
              <a:rPr lang="he-IL" sz="1800" dirty="0"/>
              <a:t>שימוש בשיטת ה-</a:t>
            </a:r>
            <a:r>
              <a:rPr lang="en-US" sz="1800" dirty="0"/>
              <a:t>single page app </a:t>
            </a:r>
            <a:r>
              <a:rPr lang="he-IL" sz="1800" dirty="0"/>
              <a:t>ללא טעינת כל דף אינטרנט ויצירת ממשק חלק ונוח</a:t>
            </a:r>
            <a:endParaRPr lang="en-US" sz="1800" dirty="0"/>
          </a:p>
        </p:txBody>
      </p:sp>
      <p:pic>
        <p:nvPicPr>
          <p:cNvPr id="33" name="Picture Placeholder 32" descr="Head with Gears">
            <a:extLst>
              <a:ext uri="{FF2B5EF4-FFF2-40B4-BE49-F238E27FC236}">
                <a16:creationId xmlns:a16="http://schemas.microsoft.com/office/drawing/2014/main" id="{CC9DBBE5-5AD0-41E8-A719-84509E5D9F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63" b="63"/>
          <a:stretch>
            <a:fillRect/>
          </a:stretch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he-IL" sz="1600" dirty="0"/>
              <a:t>שינוי פרטים אישיים בצורה נוחה ומהירה</a:t>
            </a:r>
            <a:endParaRPr lang="en-US" sz="1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39C8-82C5-4766-8C5C-0A1937A21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Framework: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E842B7-3D6A-464A-B4DB-F0701FE3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1026" name="Picture 2" descr="What is Angular? | Architecture &amp;amp; Features | Angular Certification">
            <a:extLst>
              <a:ext uri="{FF2B5EF4-FFF2-40B4-BE49-F238E27FC236}">
                <a16:creationId xmlns:a16="http://schemas.microsoft.com/office/drawing/2014/main" id="{87B3D251-C05F-46EE-B2D8-474DBD723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6" y="1341893"/>
            <a:ext cx="4709746" cy="4709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overview">
            <a:extLst>
              <a:ext uri="{FF2B5EF4-FFF2-40B4-BE49-F238E27FC236}">
                <a16:creationId xmlns:a16="http://schemas.microsoft.com/office/drawing/2014/main" id="{E717032D-8E6A-4F21-830A-867C10E89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124" y="2734409"/>
            <a:ext cx="6156476" cy="3317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6108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592" y="0"/>
            <a:ext cx="8054730" cy="757130"/>
          </a:xfrm>
        </p:spPr>
        <p:txBody>
          <a:bodyPr/>
          <a:lstStyle/>
          <a:p>
            <a:pPr algn="ctr"/>
            <a:r>
              <a:rPr lang="he-IL" sz="4800" dirty="0"/>
              <a:t>ארכיטקטורה:</a:t>
            </a:r>
            <a:endParaRPr lang="en-US" sz="4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D9B4D74-5CAB-4424-A9CD-FEDDE629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866302"/>
            <a:ext cx="8286750" cy="53646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50E946-43E3-44A5-9DB7-AB7D23B7E982}"/>
              </a:ext>
            </a:extLst>
          </p:cNvPr>
          <p:cNvSpPr/>
          <p:nvPr/>
        </p:nvSpPr>
        <p:spPr>
          <a:xfrm>
            <a:off x="1673468" y="4387363"/>
            <a:ext cx="6567854" cy="624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CAE86-D54B-4396-AAA1-82D09246BF1C}"/>
              </a:ext>
            </a:extLst>
          </p:cNvPr>
          <p:cNvSpPr/>
          <p:nvPr/>
        </p:nvSpPr>
        <p:spPr>
          <a:xfrm>
            <a:off x="1758461" y="4492869"/>
            <a:ext cx="1222131" cy="413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Auth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2C85BF-5853-4EFF-8935-B52DBF2924DB}"/>
              </a:ext>
            </a:extLst>
          </p:cNvPr>
          <p:cNvSpPr/>
          <p:nvPr/>
        </p:nvSpPr>
        <p:spPr>
          <a:xfrm>
            <a:off x="3425334" y="4492865"/>
            <a:ext cx="1222131" cy="413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Tourist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67094A-FF80-47A6-8E8D-A7633050EE9A}"/>
              </a:ext>
            </a:extLst>
          </p:cNvPr>
          <p:cNvSpPr/>
          <p:nvPr/>
        </p:nvSpPr>
        <p:spPr>
          <a:xfrm>
            <a:off x="5137637" y="4492866"/>
            <a:ext cx="1222131" cy="413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Guide 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9D0677-F8CE-457C-A68C-96D8A8A2CD61}"/>
              </a:ext>
            </a:extLst>
          </p:cNvPr>
          <p:cNvSpPr/>
          <p:nvPr/>
        </p:nvSpPr>
        <p:spPr>
          <a:xfrm>
            <a:off x="6849940" y="4492866"/>
            <a:ext cx="1222131" cy="413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Reviews Service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4AF368-81E3-4E60-97A8-479648149B60}"/>
              </a:ext>
            </a:extLst>
          </p:cNvPr>
          <p:cNvSpPr/>
          <p:nvPr/>
        </p:nvSpPr>
        <p:spPr>
          <a:xfrm>
            <a:off x="5460023" y="1987062"/>
            <a:ext cx="562708" cy="175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68F37D-ACB8-4F80-AD18-CFB3D4FCEEC5}"/>
              </a:ext>
            </a:extLst>
          </p:cNvPr>
          <p:cNvSpPr/>
          <p:nvPr/>
        </p:nvSpPr>
        <p:spPr>
          <a:xfrm>
            <a:off x="3238499" y="1987062"/>
            <a:ext cx="788377" cy="2549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Guide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5DC0C4-BB4E-485E-AEAE-243BCCAB74CB}"/>
              </a:ext>
            </a:extLst>
          </p:cNvPr>
          <p:cNvSpPr txBox="1"/>
          <p:nvPr/>
        </p:nvSpPr>
        <p:spPr>
          <a:xfrm>
            <a:off x="5262562" y="1965039"/>
            <a:ext cx="9576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Tourist</a:t>
            </a:r>
          </a:p>
        </p:txBody>
      </p:sp>
    </p:spTree>
    <p:extLst>
      <p:ext uri="{BB962C8B-B14F-4D97-AF65-F5344CB8AC3E}">
        <p14:creationId xmlns:p14="http://schemas.microsoft.com/office/powerpoint/2010/main" val="290354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E3E0-05D4-4C83-8F38-A893668A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94E6A-8CB4-44E3-90E6-2A363EF50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83D91-E2C8-40E8-A50E-028CC551B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16593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en-US" b="1" u="sng" dirty="0"/>
              <a:t>Tourist Service</a:t>
            </a:r>
            <a:r>
              <a:rPr lang="he-IL" b="1" u="sng" dirty="0"/>
              <a:t>:</a:t>
            </a:r>
            <a:br>
              <a:rPr lang="en-US" b="1" u="sng" dirty="0"/>
            </a:br>
            <a:endParaRPr lang="en-US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624C8-BE9F-4FB8-9F68-4A5A824FF700}"/>
              </a:ext>
            </a:extLst>
          </p:cNvPr>
          <p:cNvSpPr txBox="1"/>
          <p:nvPr/>
        </p:nvSpPr>
        <p:spPr>
          <a:xfrm>
            <a:off x="202223" y="1934308"/>
            <a:ext cx="5425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אחראי על הבאת המידע של התייר המחובר כעת.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אחראי על הבאת רשימת המדריכים לכל תייר מה-</a:t>
            </a:r>
            <a:r>
              <a:rPr lang="en-US" dirty="0">
                <a:solidFill>
                  <a:schemeClr val="bg1"/>
                </a:solidFill>
              </a:rPr>
              <a:t>DB</a:t>
            </a:r>
            <a:r>
              <a:rPr lang="he-IL" dirty="0">
                <a:solidFill>
                  <a:schemeClr val="bg1"/>
                </a:solidFill>
              </a:rPr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אחראי על אלגוריתם ההתאמה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אחראי על בניית טבלת תוצאות ההתאמה.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מחזיק את המחלקה שמייצגת תייר.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BBCA7AD-D844-46AF-8EF1-EF708EA0B618}"/>
              </a:ext>
            </a:extLst>
          </p:cNvPr>
          <p:cNvSpPr txBox="1">
            <a:spLocks/>
          </p:cNvSpPr>
          <p:nvPr/>
        </p:nvSpPr>
        <p:spPr>
          <a:xfrm>
            <a:off x="6564200" y="1517715"/>
            <a:ext cx="5184437" cy="416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en-US" b="1" u="sng" dirty="0"/>
              <a:t>Auth Service</a:t>
            </a:r>
            <a:r>
              <a:rPr lang="he-IL" b="1" u="sng" dirty="0"/>
              <a:t>:</a:t>
            </a:r>
            <a:br>
              <a:rPr lang="en-US" b="1" u="sng" dirty="0"/>
            </a:br>
            <a:endParaRPr lang="en-US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EB270-286C-4A84-9EAA-DCB6EDEEF0C9}"/>
              </a:ext>
            </a:extLst>
          </p:cNvPr>
          <p:cNvSpPr txBox="1"/>
          <p:nvPr/>
        </p:nvSpPr>
        <p:spPr>
          <a:xfrm>
            <a:off x="6323058" y="2068510"/>
            <a:ext cx="5425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אחראי על הבאת המידע על המשתמש המחובר כעת.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אחראי על תקשורת עם שירות ה-</a:t>
            </a:r>
            <a:r>
              <a:rPr lang="en-US" dirty="0">
                <a:solidFill>
                  <a:schemeClr val="bg1"/>
                </a:solidFill>
              </a:rPr>
              <a:t>authentication </a:t>
            </a:r>
            <a:r>
              <a:rPr lang="he-IL" dirty="0">
                <a:solidFill>
                  <a:schemeClr val="bg1"/>
                </a:solidFill>
              </a:rPr>
              <a:t> של </a:t>
            </a:r>
            <a:r>
              <a:rPr lang="en-US" dirty="0">
                <a:solidFill>
                  <a:schemeClr val="bg1"/>
                </a:solidFill>
              </a:rPr>
              <a:t>firebase</a:t>
            </a:r>
            <a:r>
              <a:rPr lang="he-IL" dirty="0">
                <a:solidFill>
                  <a:schemeClr val="bg1"/>
                </a:solidFill>
              </a:rPr>
              <a:t> ועל פעולות שקשורות בכך כגון </a:t>
            </a:r>
            <a:r>
              <a:rPr lang="en-US" dirty="0">
                <a:solidFill>
                  <a:schemeClr val="bg1"/>
                </a:solidFill>
              </a:rPr>
              <a:t>sign-in</a:t>
            </a:r>
            <a:r>
              <a:rPr lang="he-IL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sign-out</a:t>
            </a:r>
            <a:r>
              <a:rPr lang="he-IL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sign-up</a:t>
            </a:r>
            <a:r>
              <a:rPr lang="he-IL" dirty="0">
                <a:solidFill>
                  <a:schemeClr val="bg1"/>
                </a:solidFill>
              </a:rPr>
              <a:t>, וכו'.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מחזיק את המחלקה שמייצגת </a:t>
            </a:r>
            <a:r>
              <a:rPr lang="en-US" dirty="0">
                <a:solidFill>
                  <a:schemeClr val="bg1"/>
                </a:solidFill>
              </a:rPr>
              <a:t>user</a:t>
            </a:r>
            <a:r>
              <a:rPr lang="he-IL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96413E-F27C-4214-B692-17799D35A7E8}"/>
              </a:ext>
            </a:extLst>
          </p:cNvPr>
          <p:cNvSpPr txBox="1">
            <a:spLocks/>
          </p:cNvSpPr>
          <p:nvPr/>
        </p:nvSpPr>
        <p:spPr>
          <a:xfrm>
            <a:off x="443364" y="3710133"/>
            <a:ext cx="5184437" cy="416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en-US" b="1" u="sng" dirty="0"/>
              <a:t>Guide Service</a:t>
            </a:r>
            <a:r>
              <a:rPr lang="he-IL" b="1" u="sng" dirty="0"/>
              <a:t>:</a:t>
            </a:r>
            <a:br>
              <a:rPr lang="en-US" b="1" u="sng" dirty="0"/>
            </a:br>
            <a:endParaRPr lang="en-US" b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0B41B6-6750-4A10-A173-65B3B1DFE2D4}"/>
              </a:ext>
            </a:extLst>
          </p:cNvPr>
          <p:cNvSpPr txBox="1"/>
          <p:nvPr/>
        </p:nvSpPr>
        <p:spPr>
          <a:xfrm>
            <a:off x="202223" y="4126726"/>
            <a:ext cx="5425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אחראי על הבאת המידע של המדריך המחובר כעת.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מחזיק את המחלקה שמייצגת מדריך.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38729C2-BCF6-4F81-9351-C8E952BFF0BD}"/>
              </a:ext>
            </a:extLst>
          </p:cNvPr>
          <p:cNvSpPr txBox="1">
            <a:spLocks/>
          </p:cNvSpPr>
          <p:nvPr/>
        </p:nvSpPr>
        <p:spPr>
          <a:xfrm>
            <a:off x="6474163" y="3710133"/>
            <a:ext cx="5184437" cy="4165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indent="-4572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en-US" b="1" u="sng" dirty="0"/>
              <a:t>Reviews Service</a:t>
            </a:r>
            <a:r>
              <a:rPr lang="he-IL" b="1" u="sng" dirty="0"/>
              <a:t>:</a:t>
            </a:r>
            <a:br>
              <a:rPr lang="en-US" b="1" u="sng" dirty="0"/>
            </a:br>
            <a:endParaRPr lang="en-US" b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B93B4-A677-4499-A1F5-03A00BE46BF1}"/>
              </a:ext>
            </a:extLst>
          </p:cNvPr>
          <p:cNvSpPr txBox="1"/>
          <p:nvPr/>
        </p:nvSpPr>
        <p:spPr>
          <a:xfrm>
            <a:off x="6233021" y="4121152"/>
            <a:ext cx="54255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אחראי על הבאת כל הביקורות שקיימות ב-</a:t>
            </a:r>
            <a:r>
              <a:rPr lang="en-US" dirty="0">
                <a:solidFill>
                  <a:schemeClr val="bg1"/>
                </a:solidFill>
              </a:rPr>
              <a:t>DB</a:t>
            </a:r>
            <a:r>
              <a:rPr lang="he-IL" dirty="0">
                <a:solidFill>
                  <a:schemeClr val="bg1"/>
                </a:solidFill>
              </a:rPr>
              <a:t> למטרת מיון לכל מדריך באופן ספציפי.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אחראי על פעולת הפרסום של ביקורת כלומר, הכנסתה ל-</a:t>
            </a:r>
            <a:r>
              <a:rPr lang="en-US" dirty="0">
                <a:solidFill>
                  <a:schemeClr val="bg1"/>
                </a:solidFill>
              </a:rPr>
              <a:t>DB</a:t>
            </a:r>
            <a:r>
              <a:rPr lang="he-IL" dirty="0">
                <a:solidFill>
                  <a:schemeClr val="bg1"/>
                </a:solidFill>
              </a:rPr>
              <a:t> 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</a:rPr>
              <a:t>מחזיק את המחלקה שמייצגת </a:t>
            </a:r>
            <a:r>
              <a:rPr lang="en-US" dirty="0">
                <a:solidFill>
                  <a:schemeClr val="bg1"/>
                </a:solidFill>
              </a:rPr>
              <a:t>Review</a:t>
            </a:r>
            <a:r>
              <a:rPr lang="he-I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944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518</Words>
  <Application>Microsoft Office PowerPoint</Application>
  <PresentationFormat>Widescreen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Trade Gothic LT Pro</vt:lpstr>
      <vt:lpstr>Trebuchet MS</vt:lpstr>
      <vt:lpstr>Office Theme</vt:lpstr>
      <vt:lpstr>אפליקציית תיירות מקומית</vt:lpstr>
      <vt:lpstr>כבר קרה לכם שהגעתם למקום חדש בחו"ל או בארץ ולא ידעתם היכן כדאי לבקר?</vt:lpstr>
      <vt:lpstr>הקדמה</vt:lpstr>
      <vt:lpstr>מטרת הפרויקט</vt:lpstr>
      <vt:lpstr>דרישות</vt:lpstr>
      <vt:lpstr>מבנה האתר</vt:lpstr>
      <vt:lpstr>Angular Framework:</vt:lpstr>
      <vt:lpstr>ארכיטקטורה:</vt:lpstr>
      <vt:lpstr>Services:</vt:lpstr>
      <vt:lpstr>דוגמה להוספת ביקורת על מדריך ע"י שימוש ב-Service ועדכון מיידי ב-DB:</vt:lpstr>
      <vt:lpstr>דוגמה לדף כניסה:</vt:lpstr>
      <vt:lpstr>דוגמאות לדף כניסה לאתר:</vt:lpstr>
      <vt:lpstr>דוגמא לדף פרופיל של מדריך:</vt:lpstr>
      <vt:lpstr>טכנולוגיות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אתר תיירות מקומית</dc:title>
  <dc:creator>Israeli, Noa</dc:creator>
  <cp:lastModifiedBy>Israeli, Noa</cp:lastModifiedBy>
  <cp:revision>22</cp:revision>
  <dcterms:created xsi:type="dcterms:W3CDTF">2021-10-17T13:30:28Z</dcterms:created>
  <dcterms:modified xsi:type="dcterms:W3CDTF">2021-10-24T16:02:55Z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